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7" r:id="rId4"/>
    <p:sldId id="259" r:id="rId5"/>
    <p:sldId id="258" r:id="rId6"/>
    <p:sldId id="260" r:id="rId7"/>
    <p:sldId id="266" r:id="rId8"/>
    <p:sldId id="261" r:id="rId9"/>
    <p:sldId id="267" r:id="rId10"/>
    <p:sldId id="300" r:id="rId11"/>
    <p:sldId id="302" r:id="rId12"/>
    <p:sldId id="262" r:id="rId13"/>
    <p:sldId id="263" r:id="rId14"/>
    <p:sldId id="264" r:id="rId15"/>
    <p:sldId id="280" r:id="rId16"/>
    <p:sldId id="269" r:id="rId17"/>
    <p:sldId id="272" r:id="rId18"/>
    <p:sldId id="271" r:id="rId19"/>
    <p:sldId id="273" r:id="rId20"/>
    <p:sldId id="281" r:id="rId21"/>
    <p:sldId id="274" r:id="rId22"/>
    <p:sldId id="275" r:id="rId23"/>
    <p:sldId id="277" r:id="rId24"/>
    <p:sldId id="282" r:id="rId25"/>
    <p:sldId id="283" r:id="rId26"/>
    <p:sldId id="284" r:id="rId27"/>
    <p:sldId id="285" r:id="rId28"/>
    <p:sldId id="278" r:id="rId29"/>
    <p:sldId id="279" r:id="rId30"/>
    <p:sldId id="296" r:id="rId31"/>
    <p:sldId id="29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8" r:id="rId40"/>
    <p:sldId id="299" r:id="rId41"/>
    <p:sldId id="301" r:id="rId42"/>
    <p:sldId id="304" r:id="rId43"/>
    <p:sldId id="305" r:id="rId44"/>
    <p:sldId id="306" r:id="rId45"/>
    <p:sldId id="303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2" d="100"/>
          <a:sy n="62" d="100"/>
        </p:scale>
        <p:origin x="-72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6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2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5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7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7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9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9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8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37578-CC48-4832-8E68-403E7F06BD4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01E73-507C-489C-A541-27ED0CD3B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60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Видна поља и </a:t>
            </a:r>
            <a:r>
              <a:rPr lang="sr-Latn-RS" dirty="0" smtClean="0"/>
              <a:t>CBCT 3D</a:t>
            </a:r>
            <a:r>
              <a:rPr lang="sr-Cyrl-RS" dirty="0" smtClean="0"/>
              <a:t> уређаји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err="1" smtClean="0"/>
              <a:t>Доц</a:t>
            </a:r>
            <a:r>
              <a:rPr lang="sr-Cyrl-RS" dirty="0" smtClean="0"/>
              <a:t>. Др Радиша Војиновић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04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423"/>
            <a:ext cx="10515600" cy="1145058"/>
          </a:xfrm>
        </p:spPr>
        <p:txBody>
          <a:bodyPr/>
          <a:lstStyle/>
          <a:p>
            <a:pPr algn="ctr"/>
            <a:r>
              <a:rPr lang="sr-Cyrl-RS" dirty="0" smtClean="0"/>
              <a:t>Модели ЦБЦТ</a:t>
            </a:r>
            <a:endParaRPr lang="en-US" dirty="0"/>
          </a:p>
        </p:txBody>
      </p:sp>
      <p:pic>
        <p:nvPicPr>
          <p:cNvPr id="1026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243" y="1454507"/>
            <a:ext cx="3253945" cy="523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02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9470"/>
            <a:ext cx="10515600" cy="1194488"/>
          </a:xfrm>
        </p:spPr>
        <p:txBody>
          <a:bodyPr/>
          <a:lstStyle/>
          <a:p>
            <a:pPr algn="ctr"/>
            <a:r>
              <a:rPr lang="sr-Cyrl-RS" dirty="0" smtClean="0"/>
              <a:t>Модели ЦБЦТ</a:t>
            </a:r>
            <a:endParaRPr lang="en-US" dirty="0"/>
          </a:p>
        </p:txBody>
      </p:sp>
      <p:pic>
        <p:nvPicPr>
          <p:cNvPr id="3074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576" y="1635634"/>
            <a:ext cx="4068014" cy="497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426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Ц Б Ц 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Процес настанка ЦБЦТ слике одвија се у 4 фазе:</a:t>
            </a:r>
          </a:p>
          <a:p>
            <a:pPr lvl="1"/>
            <a:r>
              <a:rPr lang="sr-Cyrl-RS" dirty="0" smtClean="0"/>
              <a:t>Аквизиција слике (</a:t>
            </a:r>
            <a:r>
              <a:rPr lang="en-US" i="1" dirty="0"/>
              <a:t>acquisition </a:t>
            </a:r>
            <a:r>
              <a:rPr lang="en-US" i="1" dirty="0" smtClean="0"/>
              <a:t>configuration</a:t>
            </a:r>
            <a:r>
              <a:rPr lang="sr-Cyrl-RS" dirty="0" smtClean="0"/>
              <a:t>)</a:t>
            </a:r>
          </a:p>
          <a:p>
            <a:pPr lvl="1"/>
            <a:r>
              <a:rPr lang="sr-Cyrl-RS" dirty="0" smtClean="0"/>
              <a:t>Детекција слике (</a:t>
            </a:r>
            <a:r>
              <a:rPr lang="en-US" i="1" dirty="0"/>
              <a:t>image </a:t>
            </a:r>
            <a:r>
              <a:rPr lang="en-US" i="1" dirty="0" smtClean="0"/>
              <a:t>detection</a:t>
            </a:r>
            <a:r>
              <a:rPr lang="sr-Cyrl-RS" dirty="0" smtClean="0"/>
              <a:t>)</a:t>
            </a:r>
          </a:p>
          <a:p>
            <a:pPr lvl="1"/>
            <a:r>
              <a:rPr lang="sr-Cyrl-RS" dirty="0" smtClean="0"/>
              <a:t>Реконструкција слике (</a:t>
            </a:r>
            <a:r>
              <a:rPr lang="en-US" i="1" dirty="0" smtClean="0"/>
              <a:t>image reconstruction</a:t>
            </a:r>
            <a:r>
              <a:rPr lang="sr-Cyrl-RS" dirty="0" smtClean="0"/>
              <a:t>)</a:t>
            </a:r>
          </a:p>
          <a:p>
            <a:pPr lvl="1"/>
            <a:r>
              <a:rPr lang="sr-Cyrl-RS" dirty="0" smtClean="0"/>
              <a:t>Приказ слике (</a:t>
            </a:r>
            <a:r>
              <a:rPr lang="en-US" i="1" dirty="0"/>
              <a:t>image </a:t>
            </a:r>
            <a:r>
              <a:rPr lang="en-US" i="1" dirty="0" smtClean="0"/>
              <a:t>display</a:t>
            </a:r>
            <a:r>
              <a:rPr lang="sr-Cyrl-RS" dirty="0" smtClean="0"/>
              <a:t>)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667" y="3402226"/>
            <a:ext cx="3224311" cy="263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5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Реализација ЦБЦТ прегледа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За обављање прегледа и добијање слике довољна је једна ротација око објекта</a:t>
            </a:r>
          </a:p>
          <a:p>
            <a:r>
              <a:rPr lang="sr-Cyrl-RS" dirty="0" smtClean="0"/>
              <a:t>Прве „сирове“ слике добијају се детектовањем Х-зрака на детекторима иза објекта</a:t>
            </a:r>
          </a:p>
          <a:p>
            <a:r>
              <a:rPr lang="sr-Cyrl-RS" dirty="0" smtClean="0"/>
              <a:t>Детектори у виду </a:t>
            </a:r>
            <a:r>
              <a:rPr lang="en-US" i="1" dirty="0" smtClean="0"/>
              <a:t>flat panel</a:t>
            </a:r>
            <a:r>
              <a:rPr lang="sr-Cyrl-RS" dirty="0" smtClean="0"/>
              <a:t>-а</a:t>
            </a:r>
            <a:r>
              <a:rPr lang="en-US" i="1" dirty="0" smtClean="0"/>
              <a:t> </a:t>
            </a:r>
            <a:r>
              <a:rPr lang="sr-Cyrl-RS" dirty="0" smtClean="0"/>
              <a:t>високе резолуције региструју зрачне фотоне и шаљу сигнал компјутеру</a:t>
            </a:r>
          </a:p>
          <a:p>
            <a:r>
              <a:rPr lang="sr-Cyrl-RS" dirty="0" smtClean="0"/>
              <a:t>Применом математичких алгоритама компјутер врши реконструкцију великог броја дводимензионалних слика</a:t>
            </a:r>
          </a:p>
          <a:p>
            <a:r>
              <a:rPr lang="sr-Cyrl-RS" dirty="0" smtClean="0"/>
              <a:t>Секундарна реконструкција добијених слика омогућава настанак тродимензионалних приказа (3Д) у све три равни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6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Карактеристике ЦБЦТ слике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Квалитет приказа 2Д слике одређује величина и број пиксела (најмања јединица ЦТ слике)</a:t>
            </a:r>
          </a:p>
          <a:p>
            <a:r>
              <a:rPr lang="sr-Cyrl-RS" dirty="0" smtClean="0"/>
              <a:t>Пиксел је одређен величином матрице и дијаметром прегледаног поља</a:t>
            </a:r>
          </a:p>
          <a:p>
            <a:r>
              <a:rPr lang="sr-Cyrl-RS" dirty="0" smtClean="0"/>
              <a:t>Током једне ротације добија се неколико стотина пресека са више од милион пиксела</a:t>
            </a:r>
          </a:p>
          <a:p>
            <a:r>
              <a:rPr lang="sr-Cyrl-RS" dirty="0" smtClean="0"/>
              <a:t>Осим приказа у све три равни, применом специјалних софтвера могућ је и другачији приказ регије од интереса (</a:t>
            </a:r>
            <a:r>
              <a:rPr lang="en-US" i="1" dirty="0" smtClean="0"/>
              <a:t>volume rendering</a:t>
            </a:r>
            <a:r>
              <a:rPr lang="sr-Cyrl-R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55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Карактеристике ЦБЦТ слике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 smtClean="0"/>
              <a:t>Воксел</a:t>
            </a:r>
            <a:r>
              <a:rPr lang="sr-Cyrl-RS" dirty="0" smtClean="0"/>
              <a:t> је основни елемент </a:t>
            </a:r>
            <a:r>
              <a:rPr lang="sr-Cyrl-RS" dirty="0" err="1" smtClean="0"/>
              <a:t>волумне</a:t>
            </a:r>
            <a:r>
              <a:rPr lang="sr-Cyrl-RS" dirty="0" smtClean="0"/>
              <a:t> (3Д) слике и одређен је величином пиксела, као и дебљином пресека</a:t>
            </a:r>
          </a:p>
          <a:p>
            <a:r>
              <a:rPr lang="sr-Cyrl-RS" dirty="0" smtClean="0"/>
              <a:t>Резолуција ЦБЦТ слике зависна је од величине </a:t>
            </a:r>
            <a:r>
              <a:rPr lang="sr-Cyrl-RS" dirty="0" err="1" smtClean="0"/>
              <a:t>воксела</a:t>
            </a:r>
            <a:endParaRPr lang="sr-Cyrl-RS" dirty="0" smtClean="0"/>
          </a:p>
          <a:p>
            <a:r>
              <a:rPr lang="sr-Cyrl-RS" dirty="0" smtClean="0"/>
              <a:t>На ЦБЦТ приказима величина </a:t>
            </a:r>
            <a:r>
              <a:rPr lang="sr-Cyrl-RS" dirty="0" err="1" smtClean="0"/>
              <a:t>воксела</a:t>
            </a:r>
            <a:r>
              <a:rPr lang="sr-Cyrl-RS" dirty="0" smtClean="0"/>
              <a:t> варира, у зависности од технологије и начина прегледа, од 0,076 до 0,4 </a:t>
            </a:r>
            <a:r>
              <a:rPr lang="sr-Cyrl-RS" dirty="0" err="1" smtClean="0"/>
              <a:t>мм</a:t>
            </a:r>
            <a:endParaRPr lang="sr-Cyrl-RS" dirty="0" smtClean="0"/>
          </a:p>
          <a:p>
            <a:r>
              <a:rPr lang="sr-Cyrl-RS" dirty="0" smtClean="0"/>
              <a:t>Тиме се добија на прецизности мерења и приказа различитих структура, па је могуће </a:t>
            </a:r>
            <a:r>
              <a:rPr lang="sr-Cyrl-RS" smtClean="0"/>
              <a:t>квалитетно сагледати </a:t>
            </a:r>
            <a:r>
              <a:rPr lang="sr-Cyrl-RS" dirty="0" smtClean="0"/>
              <a:t>структуре високе густине (зуби, кост)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81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7895" y="502508"/>
            <a:ext cx="7959273" cy="4379916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19046" y="5605849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1600" b="1" dirty="0">
                <a:solidFill>
                  <a:srgbClr val="000000"/>
                </a:solidFill>
                <a:latin typeface="Constantia"/>
                <a:cs typeface="Times New Roman" pitchFamily="18" charset="0"/>
              </a:rPr>
              <a:t> Компјутеризовани пресек – </a:t>
            </a:r>
            <a:r>
              <a:rPr lang="sr-Cyrl-CS" sz="1600" b="1" dirty="0" err="1">
                <a:solidFill>
                  <a:srgbClr val="000000"/>
                </a:solidFill>
                <a:latin typeface="Constantia"/>
                <a:cs typeface="Times New Roman" pitchFamily="18" charset="0"/>
              </a:rPr>
              <a:t>томограм</a:t>
            </a:r>
            <a:r>
              <a:rPr lang="sr-Cyrl-CS" sz="1600" b="1" dirty="0">
                <a:solidFill>
                  <a:srgbClr val="000000"/>
                </a:solidFill>
                <a:latin typeface="Constantia"/>
                <a:cs typeface="Times New Roman" pitchFamily="18" charset="0"/>
              </a:rPr>
              <a:t> који је састављен од </a:t>
            </a:r>
            <a:r>
              <a:rPr lang="sr-Cyrl-CS" sz="1600" b="1" dirty="0" err="1">
                <a:solidFill>
                  <a:srgbClr val="000000"/>
                </a:solidFill>
                <a:latin typeface="Constantia"/>
                <a:cs typeface="Times New Roman" pitchFamily="18" charset="0"/>
              </a:rPr>
              <a:t>волумних</a:t>
            </a:r>
            <a:r>
              <a:rPr lang="sr-Cyrl-CS" sz="1600" b="1" dirty="0">
                <a:solidFill>
                  <a:srgbClr val="000000"/>
                </a:solidFill>
                <a:latin typeface="Constantia"/>
                <a:cs typeface="Times New Roman" pitchFamily="18" charset="0"/>
              </a:rPr>
              <a:t> елемената (пиксела): Д – дијаметар </a:t>
            </a:r>
            <a:r>
              <a:rPr lang="sr-Cyrl-CS" sz="1600" b="1" dirty="0" err="1">
                <a:solidFill>
                  <a:srgbClr val="000000"/>
                </a:solidFill>
                <a:latin typeface="Constantia"/>
                <a:cs typeface="Times New Roman" pitchFamily="18" charset="0"/>
              </a:rPr>
              <a:t>скенираног</a:t>
            </a:r>
            <a:r>
              <a:rPr lang="sr-Cyrl-CS" sz="1600" b="1" dirty="0">
                <a:solidFill>
                  <a:srgbClr val="000000"/>
                </a:solidFill>
                <a:latin typeface="Constantia"/>
                <a:cs typeface="Times New Roman" pitchFamily="18" charset="0"/>
              </a:rPr>
              <a:t> поља; д – дебљина </a:t>
            </a:r>
            <a:r>
              <a:rPr lang="sr-Cyrl-CS" sz="1600" b="1" dirty="0" err="1">
                <a:solidFill>
                  <a:srgbClr val="000000"/>
                </a:solidFill>
                <a:latin typeface="Constantia"/>
                <a:cs typeface="Times New Roman" pitchFamily="18" charset="0"/>
              </a:rPr>
              <a:t>скенираног</a:t>
            </a:r>
            <a:r>
              <a:rPr lang="sr-Cyrl-CS" sz="1600" b="1" dirty="0">
                <a:solidFill>
                  <a:srgbClr val="000000"/>
                </a:solidFill>
                <a:latin typeface="Constantia"/>
                <a:cs typeface="Times New Roman" pitchFamily="18" charset="0"/>
              </a:rPr>
              <a:t> слоја; а – димензије елемента </a:t>
            </a:r>
            <a:endParaRPr lang="en-US" sz="1600" b="1" dirty="0">
              <a:solidFill>
                <a:prstClr val="black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3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Text Box 2"/>
          <p:cNvSpPr txBox="1">
            <a:spLocks noChangeArrowheads="1"/>
          </p:cNvSpPr>
          <p:nvPr/>
        </p:nvSpPr>
        <p:spPr bwMode="auto">
          <a:xfrm>
            <a:off x="1828800" y="533401"/>
            <a:ext cx="312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altLang="en-US" sz="2800" dirty="0">
                <a:latin typeface="Franklin Gothic Medium" panose="020B0603020102020204" pitchFamily="34" charset="0"/>
              </a:rPr>
              <a:t>Šta je “piksel” ? </a:t>
            </a:r>
            <a:endParaRPr lang="en-US" altLang="en-US" sz="2800" dirty="0">
              <a:latin typeface="Franklin Gothic Medium" panose="020B0603020102020204" pitchFamily="34" charset="0"/>
            </a:endParaRPr>
          </a:p>
        </p:txBody>
      </p:sp>
      <p:grpSp>
        <p:nvGrpSpPr>
          <p:cNvPr id="297987" name="Group 3"/>
          <p:cNvGrpSpPr>
            <a:grpSpLocks/>
          </p:cNvGrpSpPr>
          <p:nvPr/>
        </p:nvGrpSpPr>
        <p:grpSpPr bwMode="auto">
          <a:xfrm>
            <a:off x="6248401" y="3581400"/>
            <a:ext cx="3840163" cy="3276600"/>
            <a:chOff x="2976" y="2256"/>
            <a:chExt cx="2419" cy="2064"/>
          </a:xfrm>
        </p:grpSpPr>
        <p:pic>
          <p:nvPicPr>
            <p:cNvPr id="297988" name="Picture 4" descr="primer digitalne slike 600x80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2256"/>
              <a:ext cx="2419" cy="1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989" name="Text Box 5"/>
            <p:cNvSpPr txBox="1">
              <a:spLocks noChangeArrowheads="1"/>
            </p:cNvSpPr>
            <p:nvPr/>
          </p:nvSpPr>
          <p:spPr bwMode="auto">
            <a:xfrm>
              <a:off x="3072" y="4070"/>
              <a:ext cx="23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r-HR" altLang="en-US" sz="2000" dirty="0">
                  <a:latin typeface="Franklin Gothic Medium" panose="020B0603020102020204" pitchFamily="34" charset="0"/>
                </a:rPr>
                <a:t>Digitalna slika 600x800 piksela</a:t>
              </a:r>
              <a:endParaRPr lang="en-US" altLang="en-US" sz="2000" dirty="0">
                <a:latin typeface="Franklin Gothic Medium" panose="020B0603020102020204" pitchFamily="34" charset="0"/>
              </a:endParaRPr>
            </a:p>
          </p:txBody>
        </p:sp>
      </p:grpSp>
      <p:grpSp>
        <p:nvGrpSpPr>
          <p:cNvPr id="297990" name="Group 6"/>
          <p:cNvGrpSpPr>
            <a:grpSpLocks/>
          </p:cNvGrpSpPr>
          <p:nvPr/>
        </p:nvGrpSpPr>
        <p:grpSpPr bwMode="auto">
          <a:xfrm>
            <a:off x="6248401" y="228601"/>
            <a:ext cx="3840163" cy="3216275"/>
            <a:chOff x="2976" y="144"/>
            <a:chExt cx="2419" cy="2026"/>
          </a:xfrm>
        </p:grpSpPr>
        <p:pic>
          <p:nvPicPr>
            <p:cNvPr id="297991" name="Picture 7" descr="primer digitalne slike 60x80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3" r="1961"/>
            <a:stretch>
              <a:fillRect/>
            </a:stretch>
          </p:blipFill>
          <p:spPr bwMode="auto">
            <a:xfrm>
              <a:off x="2976" y="144"/>
              <a:ext cx="2419" cy="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992" name="Text Box 8"/>
            <p:cNvSpPr txBox="1">
              <a:spLocks noChangeArrowheads="1"/>
            </p:cNvSpPr>
            <p:nvPr/>
          </p:nvSpPr>
          <p:spPr bwMode="auto">
            <a:xfrm>
              <a:off x="3024" y="1920"/>
              <a:ext cx="230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hr-HR" altLang="en-US" sz="2000" dirty="0">
                  <a:latin typeface="Franklin Gothic Medium" panose="020B0603020102020204" pitchFamily="34" charset="0"/>
                </a:rPr>
                <a:t>Digitalna slika 60x80 piksela</a:t>
              </a:r>
              <a:endParaRPr lang="en-US" altLang="en-US" sz="2000" dirty="0">
                <a:latin typeface="Franklin Gothic Medium" panose="020B0603020102020204" pitchFamily="34" charset="0"/>
              </a:endParaRPr>
            </a:p>
          </p:txBody>
        </p:sp>
      </p:grpSp>
      <p:grpSp>
        <p:nvGrpSpPr>
          <p:cNvPr id="297994" name="Group 10"/>
          <p:cNvGrpSpPr>
            <a:grpSpLocks/>
          </p:cNvGrpSpPr>
          <p:nvPr/>
        </p:nvGrpSpPr>
        <p:grpSpPr bwMode="auto">
          <a:xfrm>
            <a:off x="1905001" y="1219201"/>
            <a:ext cx="3922713" cy="3276600"/>
            <a:chOff x="240" y="768"/>
            <a:chExt cx="2471" cy="2064"/>
          </a:xfrm>
        </p:grpSpPr>
        <p:grpSp>
          <p:nvGrpSpPr>
            <p:cNvPr id="297995" name="Group 11"/>
            <p:cNvGrpSpPr>
              <a:grpSpLocks/>
            </p:cNvGrpSpPr>
            <p:nvPr/>
          </p:nvGrpSpPr>
          <p:grpSpPr bwMode="auto">
            <a:xfrm>
              <a:off x="240" y="768"/>
              <a:ext cx="2471" cy="2064"/>
              <a:chOff x="240" y="768"/>
              <a:chExt cx="2471" cy="2064"/>
            </a:xfrm>
          </p:grpSpPr>
          <p:pic>
            <p:nvPicPr>
              <p:cNvPr id="297996" name="Picture 12" descr="primer digitalne slike 6x8"/>
              <p:cNvPicPr preferRelativeResize="0">
                <a:picLocks noChangeArrowheads="1"/>
              </p:cNvPicPr>
              <p:nvPr/>
            </p:nvPicPr>
            <p:blipFill>
              <a:blip r:embed="rId4">
                <a:lum contrast="2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122"/>
              <a:stretch>
                <a:fillRect/>
              </a:stretch>
            </p:blipFill>
            <p:spPr bwMode="auto">
              <a:xfrm>
                <a:off x="240" y="768"/>
                <a:ext cx="2419" cy="18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7997" name="Text Box 13"/>
              <p:cNvSpPr txBox="1">
                <a:spLocks noChangeArrowheads="1"/>
              </p:cNvSpPr>
              <p:nvPr/>
            </p:nvSpPr>
            <p:spPr bwMode="auto">
              <a:xfrm>
                <a:off x="407" y="2582"/>
                <a:ext cx="230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hr-HR" altLang="en-US" sz="2000" dirty="0">
                    <a:latin typeface="Franklin Gothic Medium" panose="020B0603020102020204" pitchFamily="34" charset="0"/>
                  </a:rPr>
                  <a:t>Digitalna slika 6x8 piksela</a:t>
                </a:r>
                <a:endParaRPr lang="en-US" altLang="en-US" sz="2000" dirty="0">
                  <a:latin typeface="Franklin Gothic Medium" panose="020B0603020102020204" pitchFamily="34" charset="0"/>
                </a:endParaRPr>
              </a:p>
            </p:txBody>
          </p:sp>
        </p:grpSp>
        <p:sp>
          <p:nvSpPr>
            <p:cNvPr id="297998" name="Rectangle 14"/>
            <p:cNvSpPr>
              <a:spLocks noChangeArrowheads="1"/>
            </p:cNvSpPr>
            <p:nvPr/>
          </p:nvSpPr>
          <p:spPr bwMode="auto">
            <a:xfrm>
              <a:off x="1776" y="1440"/>
              <a:ext cx="336" cy="33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327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Видна поља - </a:t>
            </a:r>
            <a:r>
              <a:rPr lang="sr-Latn-RS" dirty="0" smtClean="0"/>
              <a:t>FOV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 зависности од индикација снимања могућа је примена различитих видних поља (</a:t>
            </a:r>
            <a:r>
              <a:rPr lang="en-US" i="1" dirty="0" smtClean="0"/>
              <a:t>fields of view – FOV</a:t>
            </a:r>
            <a:r>
              <a:rPr lang="sr-Cyrl-RS" dirty="0" smtClean="0"/>
              <a:t>)</a:t>
            </a:r>
          </a:p>
          <a:p>
            <a:r>
              <a:rPr lang="sr-Cyrl-RS" dirty="0" smtClean="0"/>
              <a:t>Димензије видног поља одређене су ширином и геометријском дистрибуцијом зрачног снопа, као и обликом и димензијама детектора</a:t>
            </a:r>
          </a:p>
          <a:p>
            <a:r>
              <a:rPr lang="sr-Cyrl-RS" dirty="0" smtClean="0"/>
              <a:t>Прецизним одређивањем видног поља осигурава се оптимална изложеност х-зрацима за сваког пацијента посебно</a:t>
            </a:r>
          </a:p>
          <a:p>
            <a:r>
              <a:rPr lang="sr-Cyrl-RS" dirty="0" smtClean="0"/>
              <a:t>Правилним избором видног поља корисник добија прецизан увид у одређену проблематику  код свог пацијента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Ширина видног поља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Категоризација ЦБЦТ система према ширини видног поља:</a:t>
            </a:r>
          </a:p>
          <a:p>
            <a:pPr lvl="1"/>
            <a:r>
              <a:rPr lang="sr-Cyrl-RS" dirty="0" smtClean="0"/>
              <a:t>Ограничено подручје – до 5 цм</a:t>
            </a:r>
          </a:p>
          <a:p>
            <a:pPr lvl="1"/>
            <a:r>
              <a:rPr lang="sr-Cyrl-RS" dirty="0" smtClean="0"/>
              <a:t>Један лук – 5 до 7 цм</a:t>
            </a:r>
          </a:p>
          <a:p>
            <a:pPr lvl="1"/>
            <a:r>
              <a:rPr lang="sr-Cyrl-RS" dirty="0" smtClean="0"/>
              <a:t>Унутрашњи лук – 7 до 10 цм</a:t>
            </a:r>
          </a:p>
          <a:p>
            <a:pPr lvl="1"/>
            <a:r>
              <a:rPr lang="sr-Cyrl-RS" dirty="0" smtClean="0"/>
              <a:t>Максилофацијални – 10 до 15 цм</a:t>
            </a:r>
          </a:p>
          <a:p>
            <a:pPr lvl="1"/>
            <a:r>
              <a:rPr lang="sr-Cyrl-RS" dirty="0" err="1" smtClean="0"/>
              <a:t>Краниофацијални</a:t>
            </a:r>
            <a:r>
              <a:rPr lang="sr-Cyrl-RS" dirty="0" smtClean="0"/>
              <a:t> – преко 15 цм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896" y="3083343"/>
            <a:ext cx="5018903" cy="309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64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Дијагностичке </a:t>
            </a:r>
            <a:r>
              <a:rPr lang="x-none" i="1" dirty="0" smtClean="0"/>
              <a:t>imaging</a:t>
            </a:r>
            <a:r>
              <a:rPr lang="x-none" dirty="0" smtClean="0"/>
              <a:t> методе укључују интраоралне радиографије, денталне панорамске томографије, МДЦТ</a:t>
            </a:r>
            <a:r>
              <a:rPr lang="sr-Cyrl-CS" dirty="0" smtClean="0"/>
              <a:t>, ЦБЦТ</a:t>
            </a:r>
            <a:r>
              <a:rPr lang="x-none" dirty="0" smtClean="0"/>
              <a:t> и МР </a:t>
            </a:r>
            <a:r>
              <a:rPr lang="x-none" i="1" dirty="0" smtClean="0"/>
              <a:t>imaging</a:t>
            </a:r>
            <a:endParaRPr lang="sr-Cyrl-RS" i="1" dirty="0" smtClean="0"/>
          </a:p>
          <a:p>
            <a:r>
              <a:rPr lang="x-none" dirty="0" smtClean="0"/>
              <a:t>Мултидетекторски ЦТ скенери са </a:t>
            </a:r>
            <a:r>
              <a:rPr lang="en-US" dirty="0" smtClean="0"/>
              <a:t>16–64</a:t>
            </a:r>
            <a:r>
              <a:rPr lang="sr-Cyrl-CS" dirty="0" smtClean="0"/>
              <a:t> (и више)</a:t>
            </a:r>
            <a:r>
              <a:rPr lang="x-none" dirty="0" smtClean="0"/>
              <a:t> реда детектора су тренутно стандард у ЦТ техници</a:t>
            </a:r>
          </a:p>
          <a:p>
            <a:r>
              <a:rPr lang="x-none" dirty="0" smtClean="0"/>
              <a:t>Слика је у свим равнима исте резолуције, укључујући и </a:t>
            </a:r>
            <a:r>
              <a:rPr lang="x-none" u="sng" dirty="0" smtClean="0"/>
              <a:t>панорамске</a:t>
            </a:r>
            <a:r>
              <a:rPr lang="x-none" dirty="0" smtClean="0"/>
              <a:t> равни</a:t>
            </a:r>
          </a:p>
          <a:p>
            <a:r>
              <a:rPr lang="x-none" dirty="0" smtClean="0"/>
              <a:t>Тродимензионална рекострукција и мултипланарне реформације се такође могу добити из овако великог сета података</a:t>
            </a:r>
            <a:r>
              <a:rPr lang="en-US" dirty="0" smtClean="0"/>
              <a:t> </a:t>
            </a:r>
            <a:endParaRPr lang="x-none" dirty="0" smtClean="0"/>
          </a:p>
          <a:p>
            <a:endParaRPr lang="x-none" i="1" dirty="0"/>
          </a:p>
        </p:txBody>
      </p:sp>
    </p:spTree>
    <p:extLst>
      <p:ext uri="{BB962C8B-B14F-4D97-AF65-F5344CB8AC3E}">
        <p14:creationId xmlns:p14="http://schemas.microsoft.com/office/powerpoint/2010/main" val="244593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Висина видног поља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Из техничких и других разлога (висока цена детектора!) ограничавајући је фактор конструисања и употребе висине видног поља преко 15 цм</a:t>
            </a:r>
          </a:p>
          <a:p>
            <a:r>
              <a:rPr lang="sr-Cyrl-RS" dirty="0" smtClean="0"/>
              <a:t>Техничко решење овог проблема се софтверски добија применом две ротације сонде око пацијента у току прегледа</a:t>
            </a:r>
          </a:p>
          <a:p>
            <a:r>
              <a:rPr lang="sr-Cyrl-RS" dirty="0" smtClean="0"/>
              <a:t>На тај начин се може добити покривеност висине видног поља до 22 цм и више</a:t>
            </a:r>
          </a:p>
          <a:p>
            <a:r>
              <a:rPr lang="sr-Cyrl-RS" dirty="0" smtClean="0"/>
              <a:t>Други метод је повећање видног поља уз употребу мањег детектора (значајно се смањује цена апарата)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645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/>
              <a:t>Видно поље се повећава употребом малог детектора тако да се </a:t>
            </a:r>
            <a:r>
              <a:rPr lang="sr-Cyrl-RS" sz="3600" dirty="0" err="1" smtClean="0"/>
              <a:t>скенира</a:t>
            </a:r>
            <a:r>
              <a:rPr lang="sr-Cyrl-RS" sz="3600" dirty="0" smtClean="0"/>
              <a:t> само половина регије од интереса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0121" y="2108885"/>
            <a:ext cx="8747836" cy="429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60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Видно поље</a:t>
            </a:r>
            <a:endParaRPr lang="en-US" dirty="0"/>
          </a:p>
        </p:txBody>
      </p:sp>
      <p:pic>
        <p:nvPicPr>
          <p:cNvPr id="2050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546" y="1984259"/>
            <a:ext cx="7736703" cy="456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112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Димензије видног поља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50x50 mm</a:t>
            </a:r>
          </a:p>
          <a:p>
            <a:r>
              <a:rPr lang="en-US" dirty="0" smtClean="0"/>
              <a:t>50x100 mm</a:t>
            </a:r>
          </a:p>
          <a:p>
            <a:r>
              <a:rPr lang="en-US" dirty="0" smtClean="0"/>
              <a:t>80x100 mm</a:t>
            </a:r>
          </a:p>
          <a:p>
            <a:r>
              <a:rPr lang="en-US" dirty="0" smtClean="0"/>
              <a:t>80x165 mm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457" y="2347784"/>
            <a:ext cx="7683332" cy="277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14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Видно поље ограниченог дела</a:t>
            </a:r>
            <a:endParaRPr lang="en-US" dirty="0"/>
          </a:p>
        </p:txBody>
      </p:sp>
      <p:pic>
        <p:nvPicPr>
          <p:cNvPr id="3074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870" y="1997711"/>
            <a:ext cx="7838812" cy="437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19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Видно поље лука</a:t>
            </a:r>
            <a:endParaRPr lang="en-US" dirty="0"/>
          </a:p>
        </p:txBody>
      </p:sp>
      <p:pic>
        <p:nvPicPr>
          <p:cNvPr id="1026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714" y="1825625"/>
            <a:ext cx="8523070" cy="46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819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Шире видно поље</a:t>
            </a:r>
            <a:endParaRPr lang="en-US" dirty="0"/>
          </a:p>
        </p:txBody>
      </p:sp>
      <p:pic>
        <p:nvPicPr>
          <p:cNvPr id="2050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882" y="1812325"/>
            <a:ext cx="7775653" cy="471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38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Приказ целог лука</a:t>
            </a:r>
            <a:endParaRPr lang="en-US" dirty="0"/>
          </a:p>
        </p:txBody>
      </p:sp>
      <p:pic>
        <p:nvPicPr>
          <p:cNvPr id="3074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119" y="1573428"/>
            <a:ext cx="8111447" cy="493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137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Димензије видног поља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140x100 mm</a:t>
            </a:r>
          </a:p>
          <a:p>
            <a:r>
              <a:rPr lang="en-US" dirty="0" smtClean="0"/>
              <a:t>140x165 mm</a:t>
            </a:r>
          </a:p>
          <a:p>
            <a:r>
              <a:rPr lang="en-US" dirty="0" smtClean="0"/>
              <a:t>180x165 mm</a:t>
            </a:r>
          </a:p>
          <a:p>
            <a:r>
              <a:rPr lang="en-US" dirty="0" smtClean="0"/>
              <a:t>240x165 mm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336" y="2430162"/>
            <a:ext cx="7672176" cy="292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47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659"/>
            <a:ext cx="10515600" cy="1103871"/>
          </a:xfrm>
        </p:spPr>
        <p:txBody>
          <a:bodyPr/>
          <a:lstStyle/>
          <a:p>
            <a:pPr algn="ctr"/>
            <a:r>
              <a:rPr lang="sr-Cyrl-RS" dirty="0" smtClean="0"/>
              <a:t>Приказ разлике ширине видних поља</a:t>
            </a:r>
            <a:endParaRPr lang="en-US" dirty="0"/>
          </a:p>
        </p:txBody>
      </p:sp>
      <p:pic>
        <p:nvPicPr>
          <p:cNvPr id="1026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943" y="1392219"/>
            <a:ext cx="6658576" cy="517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95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Cone beam computed tomography</a:t>
            </a:r>
            <a:br>
              <a:rPr lang="en-US" i="1" dirty="0"/>
            </a:br>
            <a:r>
              <a:rPr lang="sr-Cyrl-CS" dirty="0"/>
              <a:t>ЦБЦТ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Делови ЦБЦТ уређаја уз помоћ којих настаје ЦБЦТ слика су:</a:t>
            </a:r>
          </a:p>
          <a:p>
            <a:pPr lvl="1"/>
            <a:r>
              <a:rPr lang="sr-Cyrl-RS" dirty="0" smtClean="0"/>
              <a:t>Високонапонски генератор (преводи градски напон електричне струје у високи напон неопходан за настанак Х-зрака)</a:t>
            </a:r>
          </a:p>
          <a:p>
            <a:pPr lvl="1"/>
            <a:r>
              <a:rPr lang="sr-Cyrl-RS" dirty="0" smtClean="0"/>
              <a:t>Извор Х-зрака (рендгенска цев која ротира око главе пацијента)</a:t>
            </a:r>
          </a:p>
          <a:p>
            <a:pPr lvl="1"/>
            <a:r>
              <a:rPr lang="sr-Cyrl-RS" dirty="0" smtClean="0"/>
              <a:t>Детектори Х-зрака (иза главе пацијента региструју </a:t>
            </a:r>
            <a:r>
              <a:rPr lang="sr-Cyrl-RS" dirty="0" err="1" smtClean="0"/>
              <a:t>атенуирано</a:t>
            </a:r>
            <a:r>
              <a:rPr lang="sr-Cyrl-RS" dirty="0" smtClean="0"/>
              <a:t> зрачење након проласка снопа кроз снимљена ткива)</a:t>
            </a:r>
          </a:p>
          <a:p>
            <a:pPr lvl="1"/>
            <a:r>
              <a:rPr lang="sr-Cyrl-RS" dirty="0" smtClean="0"/>
              <a:t>Компјутер (обрада података добијених из детектора на основу којих настаје слика)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707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8281"/>
            <a:ext cx="10515600" cy="1161535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 smtClean="0"/>
              <a:t>Ширина видног поља за максилофацијални приказ</a:t>
            </a:r>
            <a:endParaRPr lang="en-US" dirty="0"/>
          </a:p>
        </p:txBody>
      </p:sp>
      <p:pic>
        <p:nvPicPr>
          <p:cNvPr id="4098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556" y="1425146"/>
            <a:ext cx="6207567" cy="525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1839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err="1" smtClean="0"/>
              <a:t>Краниофацијални</a:t>
            </a:r>
            <a:r>
              <a:rPr lang="sr-Cyrl-RS" dirty="0" smtClean="0"/>
              <a:t> приказ видног поља</a:t>
            </a:r>
            <a:endParaRPr lang="en-US" dirty="0"/>
          </a:p>
        </p:txBody>
      </p:sp>
      <p:pic>
        <p:nvPicPr>
          <p:cNvPr id="5122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555" y="1690688"/>
            <a:ext cx="8431995" cy="458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7270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Планирање </a:t>
            </a:r>
            <a:r>
              <a:rPr lang="sr-Cyrl-RS" dirty="0" err="1" smtClean="0"/>
              <a:t>имплантата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sz="3100" dirty="0" smtClean="0"/>
              <a:t>-планирање уградње </a:t>
            </a:r>
            <a:r>
              <a:rPr lang="sr-Cyrl-RS" sz="3100" dirty="0" err="1" smtClean="0"/>
              <a:t>имплантата</a:t>
            </a:r>
            <a:r>
              <a:rPr lang="sr-Cyrl-RS" sz="3100" dirty="0" smtClean="0"/>
              <a:t> је могуће извести у врло кратком року након обављања прегледа уз највиши ниво прецизности</a:t>
            </a:r>
            <a:endParaRPr lang="en-US" sz="3100" dirty="0"/>
          </a:p>
        </p:txBody>
      </p:sp>
      <p:pic>
        <p:nvPicPr>
          <p:cNvPr id="1026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38" y="1765818"/>
            <a:ext cx="8313871" cy="463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8929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0043"/>
            <a:ext cx="10515600" cy="162285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Праћење нерва</a:t>
            </a:r>
            <a:br>
              <a:rPr lang="sr-Cyrl-RS" dirty="0" smtClean="0"/>
            </a:br>
            <a:r>
              <a:rPr lang="sr-Cyrl-RS" sz="3100" dirty="0" smtClean="0"/>
              <a:t>-лоцирање и прецизно праћење нервних канала је први корак код планирања уградње </a:t>
            </a:r>
            <a:r>
              <a:rPr lang="sr-Cyrl-RS" sz="3100" dirty="0" err="1" smtClean="0"/>
              <a:t>имплантата</a:t>
            </a:r>
            <a:r>
              <a:rPr lang="sr-Cyrl-RS" sz="3100" dirty="0" smtClean="0"/>
              <a:t>, а омогућава и јасну припрему пре хируршких захвата </a:t>
            </a:r>
            <a:endParaRPr lang="en-US" sz="3100" dirty="0"/>
          </a:p>
        </p:txBody>
      </p:sp>
      <p:pic>
        <p:nvPicPr>
          <p:cNvPr id="5122" name="Picture 2" descr="http://www.rtgcentar.rs/sites/default/files/images/3_3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665" y="2067154"/>
            <a:ext cx="8764454" cy="405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784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331"/>
            <a:ext cx="10515600" cy="1575358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Провера густине костију</a:t>
            </a:r>
            <a:br>
              <a:rPr lang="sr-Cyrl-RS" dirty="0" smtClean="0"/>
            </a:br>
            <a:r>
              <a:rPr lang="sr-Cyrl-RS" sz="3100" dirty="0" smtClean="0"/>
              <a:t>-пре операције неопходно је направити увид у постојање налаза </a:t>
            </a:r>
            <a:r>
              <a:rPr lang="sr-Cyrl-RS" sz="3100" dirty="0" err="1" smtClean="0"/>
              <a:t>остеопорозе</a:t>
            </a:r>
            <a:r>
              <a:rPr lang="sr-Cyrl-RS" sz="3100" dirty="0" smtClean="0"/>
              <a:t> или </a:t>
            </a:r>
            <a:r>
              <a:rPr lang="sr-Cyrl-RS" sz="3100" dirty="0" err="1" smtClean="0"/>
              <a:t>фокалног</a:t>
            </a:r>
            <a:r>
              <a:rPr lang="sr-Cyrl-RS" sz="3100" dirty="0" smtClean="0"/>
              <a:t> смањења густине вилице у циљу бољег постављања </a:t>
            </a:r>
            <a:r>
              <a:rPr lang="sr-Cyrl-RS" sz="3100" dirty="0" err="1" smtClean="0"/>
              <a:t>имплантата</a:t>
            </a:r>
            <a:endParaRPr lang="en-US" sz="3100" dirty="0"/>
          </a:p>
        </p:txBody>
      </p:sp>
      <p:pic>
        <p:nvPicPr>
          <p:cNvPr id="2050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00" y="1882991"/>
            <a:ext cx="8545575" cy="480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344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err="1" smtClean="0"/>
              <a:t>Ортодонција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sz="3100" dirty="0" smtClean="0"/>
              <a:t>-употребом широког видног поља добијају се 2Д слике у односу 1:1, без изобличења, за </a:t>
            </a:r>
            <a:r>
              <a:rPr lang="sr-Cyrl-RS" sz="3100" dirty="0" err="1" smtClean="0"/>
              <a:t>цефалометријску</a:t>
            </a:r>
            <a:r>
              <a:rPr lang="sr-Cyrl-RS" sz="3100" dirty="0" smtClean="0"/>
              <a:t> анализу</a:t>
            </a:r>
            <a:endParaRPr lang="en-US" sz="3100" dirty="0"/>
          </a:p>
        </p:txBody>
      </p:sp>
      <p:pic>
        <p:nvPicPr>
          <p:cNvPr id="3074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48781"/>
            <a:ext cx="38100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4432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Праћење ваздушних путева</a:t>
            </a:r>
            <a:br>
              <a:rPr lang="sr-Cyrl-RS" dirty="0" smtClean="0"/>
            </a:br>
            <a:r>
              <a:rPr lang="sr-Cyrl-RS" sz="3100" dirty="0" smtClean="0"/>
              <a:t>-употребом софтвера за виртуалну </a:t>
            </a:r>
            <a:r>
              <a:rPr lang="sr-Cyrl-RS" sz="3100" dirty="0" err="1" smtClean="0"/>
              <a:t>ендоскопију</a:t>
            </a:r>
            <a:r>
              <a:rPr lang="sr-Cyrl-RS" sz="3100" dirty="0" smtClean="0"/>
              <a:t> прегледају се </a:t>
            </a:r>
            <a:r>
              <a:rPr lang="sr-Cyrl-RS" sz="3100" dirty="0" err="1" smtClean="0"/>
              <a:t>параназалне</a:t>
            </a:r>
            <a:r>
              <a:rPr lang="sr-Cyrl-RS" sz="3100" dirty="0" smtClean="0"/>
              <a:t> шупљине, носни ходници, </a:t>
            </a:r>
            <a:r>
              <a:rPr lang="sr-Cyrl-RS" sz="3100" dirty="0" err="1" smtClean="0"/>
              <a:t>синусне</a:t>
            </a:r>
            <a:r>
              <a:rPr lang="sr-Cyrl-RS" sz="3100" dirty="0" smtClean="0"/>
              <a:t> и </a:t>
            </a:r>
            <a:r>
              <a:rPr lang="sr-Cyrl-RS" sz="3100" dirty="0" err="1" smtClean="0"/>
              <a:t>фацијалне</a:t>
            </a:r>
            <a:r>
              <a:rPr lang="sr-Cyrl-RS" sz="3100" dirty="0" smtClean="0"/>
              <a:t> кости</a:t>
            </a:r>
            <a:endParaRPr lang="en-US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6775" y="3196431"/>
            <a:ext cx="28384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674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Подизање синуса</a:t>
            </a:r>
            <a:br>
              <a:rPr lang="sr-Cyrl-RS" dirty="0" smtClean="0"/>
            </a:br>
            <a:r>
              <a:rPr lang="sr-Cyrl-RS" sz="3100" dirty="0" smtClean="0"/>
              <a:t>-посебан софтвер омогућава мерења удаљености, површине, углова и волумена, што је значајно за операцију подизања синуса</a:t>
            </a:r>
            <a:endParaRPr lang="en-US" sz="3100" dirty="0"/>
          </a:p>
        </p:txBody>
      </p:sp>
      <p:pic>
        <p:nvPicPr>
          <p:cNvPr id="4098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15444"/>
            <a:ext cx="38100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014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Упоредни приказ </a:t>
            </a:r>
            <a:r>
              <a:rPr lang="sr-Cyrl-RS" dirty="0" err="1" smtClean="0"/>
              <a:t>темпоро-мандибуларних</a:t>
            </a:r>
            <a:r>
              <a:rPr lang="sr-Cyrl-RS" dirty="0" smtClean="0"/>
              <a:t> зглобова</a:t>
            </a:r>
            <a:endParaRPr lang="en-US" dirty="0"/>
          </a:p>
        </p:txBody>
      </p:sp>
      <p:pic>
        <p:nvPicPr>
          <p:cNvPr id="7170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26" y="1825625"/>
            <a:ext cx="590394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9996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err="1" smtClean="0"/>
              <a:t>Имплантологија</a:t>
            </a:r>
            <a:r>
              <a:rPr lang="sr-Cyrl-RS" dirty="0" smtClean="0"/>
              <a:t> </a:t>
            </a:r>
            <a:endParaRPr lang="en-US" dirty="0"/>
          </a:p>
        </p:txBody>
      </p:sp>
      <p:pic>
        <p:nvPicPr>
          <p:cNvPr id="8194" name="Picture 2" descr="Rezultat slika za vidna polja i CBCT 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07" y="2356021"/>
            <a:ext cx="10512072" cy="327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46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Cone beam computed tomography</a:t>
            </a:r>
            <a:br>
              <a:rPr lang="en-US" i="1" dirty="0" smtClean="0"/>
            </a:br>
            <a:r>
              <a:rPr lang="sr-Cyrl-CS" dirty="0" smtClean="0"/>
              <a:t>ЦБЦТ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CS" dirty="0" smtClean="0"/>
              <a:t>Конусно ширење рендгенског зрака од извора ка објекту, уз истовремену ротацију око објекта снимања (глава пацијента) – примена принципа компјутеризоване томографије</a:t>
            </a:r>
          </a:p>
          <a:p>
            <a:r>
              <a:rPr lang="sr-Cyrl-CS" dirty="0" smtClean="0"/>
              <a:t>Компјутерском обрадом и реконструкцијом добијених слика добијамо 3Д приказ структура од интереса</a:t>
            </a:r>
          </a:p>
          <a:p>
            <a:r>
              <a:rPr lang="sr-Cyrl-CS" dirty="0" smtClean="0"/>
              <a:t>Прецизан приказ малих структура у костима, зубима и меким ткивима</a:t>
            </a:r>
          </a:p>
          <a:p>
            <a:r>
              <a:rPr lang="sr-Cyrl-CS" dirty="0" smtClean="0"/>
              <a:t>Прецизан приказ анатомских односа зуба са околним структурама</a:t>
            </a:r>
          </a:p>
          <a:p>
            <a:r>
              <a:rPr lang="sr-Cyrl-CS" dirty="0" smtClean="0"/>
              <a:t>Мања количина зрачења у односу на МДЦТ</a:t>
            </a:r>
          </a:p>
          <a:p>
            <a:r>
              <a:rPr lang="sr-Cyrl-CS" dirty="0" smtClean="0"/>
              <a:t>Веће зрачење у односу на конвенционална рендгенска снимања</a:t>
            </a:r>
          </a:p>
        </p:txBody>
      </p:sp>
    </p:spTree>
    <p:extLst>
      <p:ext uri="{BB962C8B-B14F-4D97-AF65-F5344CB8AC3E}">
        <p14:creationId xmlns:p14="http://schemas.microsoft.com/office/powerpoint/2010/main" val="41059903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err="1" smtClean="0"/>
              <a:t>Имплантологија</a:t>
            </a:r>
            <a:endParaRPr lang="en-US" dirty="0"/>
          </a:p>
        </p:txBody>
      </p:sp>
      <p:pic>
        <p:nvPicPr>
          <p:cNvPr id="9218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604" y="1825624"/>
            <a:ext cx="7283417" cy="465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8257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Планирање и реализација </a:t>
            </a:r>
            <a:r>
              <a:rPr lang="sr-Cyrl-RS" dirty="0" err="1" smtClean="0"/>
              <a:t>имплантата</a:t>
            </a:r>
            <a:endParaRPr lang="en-US" dirty="0"/>
          </a:p>
        </p:txBody>
      </p:sp>
      <p:pic>
        <p:nvPicPr>
          <p:cNvPr id="2050" name="Picture 2" descr="http://www.sakota.biz/media-library/radna_mesta/65/content_pics/3d_implant-pla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83" y="2051219"/>
            <a:ext cx="3707029" cy="370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640" y="2051219"/>
            <a:ext cx="3707029" cy="370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147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Предности ЦБЦТ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Једна ротација је довољна за снимање целе регије од интереса</a:t>
            </a:r>
          </a:p>
          <a:p>
            <a:r>
              <a:rPr lang="sr-Cyrl-RS" dirty="0" err="1" smtClean="0"/>
              <a:t>Колимацијом</a:t>
            </a:r>
            <a:r>
              <a:rPr lang="sr-Cyrl-RS" dirty="0" smtClean="0"/>
              <a:t> зрачног снопа на регију од интереса смањује се доза рендгенског зрачења</a:t>
            </a:r>
          </a:p>
          <a:p>
            <a:r>
              <a:rPr lang="sr-Cyrl-RS" dirty="0" smtClean="0"/>
              <a:t>Нижа цена апарата и јефтинија употреба ЦБЦТ у односу на МДЦТ</a:t>
            </a:r>
          </a:p>
          <a:p>
            <a:r>
              <a:rPr lang="sr-Cyrl-RS" dirty="0" smtClean="0"/>
              <a:t>За настанак Х-зрака потребна мања количина електричне енергије</a:t>
            </a:r>
          </a:p>
          <a:p>
            <a:r>
              <a:rPr lang="sr-Cyrl-RS" dirty="0" smtClean="0"/>
              <a:t>Ефективна доза рендгенског зрачења је неколико пута мања у односу на МДЦТ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215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Предности ЦБЦТ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Добијени </a:t>
            </a:r>
            <a:r>
              <a:rPr lang="sr-Cyrl-RS" dirty="0" err="1" smtClean="0"/>
              <a:t>воксели</a:t>
            </a:r>
            <a:r>
              <a:rPr lang="sr-Cyrl-RS" dirty="0" smtClean="0"/>
              <a:t> су </a:t>
            </a:r>
            <a:r>
              <a:rPr lang="sr-Cyrl-RS" dirty="0" err="1" smtClean="0"/>
              <a:t>изотропни</a:t>
            </a:r>
            <a:r>
              <a:rPr lang="sr-Cyrl-RS" dirty="0" smtClean="0"/>
              <a:t> што омогућава приказ структура велике густине (кост, зуби)</a:t>
            </a:r>
          </a:p>
          <a:p>
            <a:r>
              <a:rPr lang="sr-Cyrl-RS" dirty="0" smtClean="0"/>
              <a:t>Већа просторна резолуција</a:t>
            </a:r>
          </a:p>
          <a:p>
            <a:r>
              <a:rPr lang="sr-Cyrl-RS" dirty="0" smtClean="0"/>
              <a:t>Могућност добијања </a:t>
            </a:r>
            <a:r>
              <a:rPr lang="sr-Cyrl-RS" dirty="0" err="1" smtClean="0"/>
              <a:t>мултипланарних</a:t>
            </a:r>
            <a:r>
              <a:rPr lang="sr-Cyrl-RS" dirty="0" smtClean="0"/>
              <a:t> реконструкција (МПР)</a:t>
            </a:r>
          </a:p>
          <a:p>
            <a:r>
              <a:rPr lang="sr-Cyrl-RS" dirty="0" smtClean="0"/>
              <a:t>Мерењима се добијају вредности без дисторзије и увећања</a:t>
            </a:r>
          </a:p>
          <a:p>
            <a:r>
              <a:rPr lang="sr-Cyrl-RS" dirty="0" smtClean="0"/>
              <a:t>„Скаут слика“ омогућава прецизно </a:t>
            </a:r>
            <a:r>
              <a:rPr lang="sr-Cyrl-RS" dirty="0" err="1" smtClean="0"/>
              <a:t>позиционирање</a:t>
            </a:r>
            <a:r>
              <a:rPr lang="sr-Cyrl-RS" dirty="0" smtClean="0"/>
              <a:t> пацијента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110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Недостаци ЦБЦТ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Употреба (штетног) </a:t>
            </a:r>
            <a:r>
              <a:rPr lang="sr-Cyrl-RS" dirty="0" err="1" smtClean="0"/>
              <a:t>јонизујућег</a:t>
            </a:r>
            <a:r>
              <a:rPr lang="sr-Cyrl-RS" dirty="0" smtClean="0"/>
              <a:t> зрачења</a:t>
            </a:r>
          </a:p>
          <a:p>
            <a:r>
              <a:rPr lang="sr-Cyrl-RS" dirty="0" smtClean="0"/>
              <a:t>Већа количина зрачења у односу на конвенционалне </a:t>
            </a:r>
            <a:r>
              <a:rPr lang="sr-Cyrl-RS" dirty="0" err="1" smtClean="0"/>
              <a:t>радиолошке</a:t>
            </a:r>
            <a:r>
              <a:rPr lang="sr-Cyrl-RS" dirty="0" smtClean="0"/>
              <a:t> методе </a:t>
            </a:r>
          </a:p>
          <a:p>
            <a:r>
              <a:rPr lang="sr-Cyrl-RS" dirty="0" smtClean="0"/>
              <a:t>Због конусног облика зрачног снопа већа количина расипног зрачења</a:t>
            </a:r>
          </a:p>
          <a:p>
            <a:r>
              <a:rPr lang="sr-Cyrl-RS" dirty="0" smtClean="0"/>
              <a:t>Слабија контрастна резолуција на добијеним сликама</a:t>
            </a:r>
          </a:p>
          <a:p>
            <a:r>
              <a:rPr lang="sr-Cyrl-RS" dirty="0" smtClean="0"/>
              <a:t>Лошији приказ промена у меким ткивима (бољи је МДЦТ)</a:t>
            </a:r>
          </a:p>
          <a:p>
            <a:r>
              <a:rPr lang="sr-Cyrl-RS" dirty="0" smtClean="0"/>
              <a:t>Скупљи је и мање доступан у односу на конвенционалне </a:t>
            </a:r>
            <a:r>
              <a:rPr lang="sr-Cyrl-RS" dirty="0" err="1" smtClean="0"/>
              <a:t>радиолошке</a:t>
            </a:r>
            <a:r>
              <a:rPr lang="sr-Cyrl-RS" dirty="0" smtClean="0"/>
              <a:t> методе</a:t>
            </a:r>
          </a:p>
          <a:p>
            <a:r>
              <a:rPr lang="sr-Cyrl-RS" dirty="0" smtClean="0"/>
              <a:t>На квалитет слике утиче појава артефаката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0915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rodna slik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91" y="914400"/>
            <a:ext cx="7081455" cy="529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01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Cone beam computed tomography</a:t>
            </a:r>
            <a:br>
              <a:rPr lang="en-US" i="1" dirty="0"/>
            </a:br>
            <a:r>
              <a:rPr lang="sr-Cyrl-CS" dirty="0"/>
              <a:t>ЦБЦТ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Једна ротација око главе пацијента је довољна за снимање целе регије од интереса</a:t>
            </a:r>
          </a:p>
          <a:p>
            <a:r>
              <a:rPr lang="sr-Cyrl-RS" dirty="0" smtClean="0"/>
              <a:t>Снимање је јефтиније у односу на МДЦТ</a:t>
            </a:r>
          </a:p>
          <a:p>
            <a:r>
              <a:rPr lang="sr-Cyrl-RS" dirty="0" smtClean="0"/>
              <a:t>Потребан је мањи радни простор за употребу апарата</a:t>
            </a:r>
          </a:p>
          <a:p>
            <a:r>
              <a:rPr lang="sr-Cyrl-RS" dirty="0" smtClean="0"/>
              <a:t>Због конусног снопа рендгенског зрака већа количина расејања</a:t>
            </a:r>
          </a:p>
          <a:p>
            <a:r>
              <a:rPr lang="sr-Cyrl-CS" dirty="0"/>
              <a:t>Најчешћа примена у </a:t>
            </a:r>
            <a:r>
              <a:rPr lang="sr-Cyrl-CS" dirty="0" err="1"/>
              <a:t>имплантологији</a:t>
            </a:r>
            <a:r>
              <a:rPr lang="sr-Cyrl-CS" dirty="0"/>
              <a:t>, оралној хирургији, </a:t>
            </a:r>
            <a:r>
              <a:rPr lang="sr-Cyrl-CS" dirty="0" err="1"/>
              <a:t>ортодонцији</a:t>
            </a:r>
            <a:r>
              <a:rPr lang="sr-Cyrl-CS" dirty="0"/>
              <a:t>, </a:t>
            </a:r>
            <a:r>
              <a:rPr lang="sr-Cyrl-CS" dirty="0" err="1" smtClean="0"/>
              <a:t>ендодонцији</a:t>
            </a:r>
            <a:r>
              <a:rPr lang="sr-Cyrl-CS" dirty="0" smtClean="0"/>
              <a:t>, </a:t>
            </a:r>
            <a:r>
              <a:rPr lang="sr-Cyrl-CS" dirty="0" err="1" smtClean="0"/>
              <a:t>пародонтологији</a:t>
            </a:r>
            <a:r>
              <a:rPr lang="sr-Cyrl-CS" dirty="0" smtClean="0"/>
              <a:t>, максилофацијалној хирургији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513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Ц Б Ц 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7546" y="1825625"/>
            <a:ext cx="72569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489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ЦБЦТ у односу на МДЦТ</a:t>
            </a:r>
            <a:endParaRPr lang="en-US" dirty="0"/>
          </a:p>
        </p:txBody>
      </p:sp>
      <p:pic>
        <p:nvPicPr>
          <p:cNvPr id="1026" name="Picture 2" descr="Rezultat slika za cone beam c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964" y="1795850"/>
            <a:ext cx="7319971" cy="411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073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Ц Б Ц 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Први пут коришћена конусна пројекција Х-зрака на клиници Мејо 1982. године</a:t>
            </a:r>
          </a:p>
          <a:p>
            <a:r>
              <a:rPr lang="sr-Cyrl-RS" dirty="0" smtClean="0"/>
              <a:t>Прва употреба је била у </a:t>
            </a:r>
            <a:r>
              <a:rPr lang="sr-Cyrl-RS" dirty="0" err="1" smtClean="0"/>
              <a:t>ангиографији</a:t>
            </a:r>
            <a:r>
              <a:rPr lang="sr-Cyrl-RS" dirty="0" smtClean="0"/>
              <a:t>, а касније у </a:t>
            </a:r>
            <a:r>
              <a:rPr lang="sr-Cyrl-RS" dirty="0" err="1" smtClean="0"/>
              <a:t>радиотерапији</a:t>
            </a:r>
            <a:r>
              <a:rPr lang="sr-Cyrl-RS" dirty="0" smtClean="0"/>
              <a:t> и </a:t>
            </a:r>
            <a:r>
              <a:rPr lang="sr-Cyrl-RS" dirty="0" err="1" smtClean="0"/>
              <a:t>мамографији</a:t>
            </a:r>
            <a:endParaRPr lang="sr-Cyrl-RS" dirty="0" smtClean="0"/>
          </a:p>
          <a:p>
            <a:r>
              <a:rPr lang="sr-Cyrl-RS" dirty="0" smtClean="0"/>
              <a:t>Крајем 1990-их година конструисани су мали и јефтини дијагностички апарати за </a:t>
            </a:r>
            <a:r>
              <a:rPr lang="sr-Cyrl-RS" dirty="0" err="1" smtClean="0"/>
              <a:t>дентомаксилофацијалну</a:t>
            </a:r>
            <a:r>
              <a:rPr lang="sr-Cyrl-RS" dirty="0" smtClean="0"/>
              <a:t> регију</a:t>
            </a:r>
          </a:p>
          <a:p>
            <a:r>
              <a:rPr lang="sr-Cyrl-RS" dirty="0" smtClean="0"/>
              <a:t>Тродимензионална анализа регије од интереса омогућила је компјутерско вођење разних и најкомпликованијих хируршких интервенција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444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Модели ЦБЦТ</a:t>
            </a:r>
            <a:endParaRPr lang="en-US" dirty="0"/>
          </a:p>
        </p:txBody>
      </p:sp>
      <p:pic>
        <p:nvPicPr>
          <p:cNvPr id="2050" name="Picture 2" descr="Rezultat slika za cone beam c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531" y="1835787"/>
            <a:ext cx="6640034" cy="444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922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1064</Words>
  <Application>Microsoft Office PowerPoint</Application>
  <PresentationFormat>Custom</PresentationFormat>
  <Paragraphs>128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Видна поља и CBCT 3D уређаји</vt:lpstr>
      <vt:lpstr>PowerPoint Presentation</vt:lpstr>
      <vt:lpstr>Cone beam computed tomography ЦБЦТ </vt:lpstr>
      <vt:lpstr>Cone beam computed tomography ЦБЦТ </vt:lpstr>
      <vt:lpstr>Cone beam computed tomography ЦБЦТ </vt:lpstr>
      <vt:lpstr>Ц Б Ц Т</vt:lpstr>
      <vt:lpstr>ЦБЦТ у односу на МДЦТ</vt:lpstr>
      <vt:lpstr>Ц Б Ц Т</vt:lpstr>
      <vt:lpstr>Модели ЦБЦТ</vt:lpstr>
      <vt:lpstr>Модели ЦБЦТ</vt:lpstr>
      <vt:lpstr>Модели ЦБЦТ</vt:lpstr>
      <vt:lpstr>Ц Б Ц Т</vt:lpstr>
      <vt:lpstr>Реализација ЦБЦТ прегледа</vt:lpstr>
      <vt:lpstr>Карактеристике ЦБЦТ слике</vt:lpstr>
      <vt:lpstr>Карактеристике ЦБЦТ слике</vt:lpstr>
      <vt:lpstr>PowerPoint Presentation</vt:lpstr>
      <vt:lpstr>PowerPoint Presentation</vt:lpstr>
      <vt:lpstr>Видна поља - FOV</vt:lpstr>
      <vt:lpstr>Ширина видног поља</vt:lpstr>
      <vt:lpstr>Висина видног поља</vt:lpstr>
      <vt:lpstr>Видно поље се повећава употребом малог детектора тако да се скенира само половина регије од интереса</vt:lpstr>
      <vt:lpstr>Видно поље</vt:lpstr>
      <vt:lpstr>Димензије видног поља</vt:lpstr>
      <vt:lpstr>Видно поље ограниченог дела</vt:lpstr>
      <vt:lpstr>Видно поље лука</vt:lpstr>
      <vt:lpstr>Шире видно поље</vt:lpstr>
      <vt:lpstr>Приказ целог лука</vt:lpstr>
      <vt:lpstr>Димензије видног поља</vt:lpstr>
      <vt:lpstr>Приказ разлике ширине видних поља</vt:lpstr>
      <vt:lpstr>Ширина видног поља за максилофацијални приказ</vt:lpstr>
      <vt:lpstr>Краниофацијални приказ видног поља</vt:lpstr>
      <vt:lpstr>Планирање имплантата -планирање уградње имплантата је могуће извести у врло кратком року након обављања прегледа уз највиши ниво прецизности</vt:lpstr>
      <vt:lpstr>Праћење нерва -лоцирање и прецизно праћење нервних канала је први корак код планирања уградње имплантата, а омогућава и јасну припрему пре хируршких захвата </vt:lpstr>
      <vt:lpstr>Провера густине костију -пре операције неопходно је направити увид у постојање налаза остеопорозе или фокалног смањења густине вилице у циљу бољег постављања имплантата</vt:lpstr>
      <vt:lpstr>Ортодонција -употребом широког видног поља добијају се 2Д слике у односу 1:1, без изобличења, за цефалометријску анализу</vt:lpstr>
      <vt:lpstr>Праћење ваздушних путева -употребом софтвера за виртуалну ендоскопију прегледају се параназалне шупљине, носни ходници, синусне и фацијалне кости</vt:lpstr>
      <vt:lpstr>Подизање синуса -посебан софтвер омогућава мерења удаљености, површине, углова и волумена, што је значајно за операцију подизања синуса</vt:lpstr>
      <vt:lpstr>Упоредни приказ темпоро-мандибуларних зглобова</vt:lpstr>
      <vt:lpstr>Имплантологија </vt:lpstr>
      <vt:lpstr>Имплантологија</vt:lpstr>
      <vt:lpstr>Планирање и реализација имплантата</vt:lpstr>
      <vt:lpstr>Предности ЦБЦТ</vt:lpstr>
      <vt:lpstr>Предности ЦБЦТ</vt:lpstr>
      <vt:lpstr>Недостаци ЦБЦТ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Видна поља и CBCT 3D уређаји</dc:title>
  <dc:creator>Raša</dc:creator>
  <cp:lastModifiedBy>Sony</cp:lastModifiedBy>
  <cp:revision>72</cp:revision>
  <dcterms:created xsi:type="dcterms:W3CDTF">2018-01-16T23:07:48Z</dcterms:created>
  <dcterms:modified xsi:type="dcterms:W3CDTF">2018-02-05T07:18:25Z</dcterms:modified>
</cp:coreProperties>
</file>